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Adventures in Benchmarking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Lee Cheatham</a:t>
            </a:r>
          </a:p>
          <a:p>
            <a:r>
              <a:rPr lang="en-US" dirty="0"/>
              <a:t>Business &amp; Operations Advisory Committee</a:t>
            </a:r>
          </a:p>
          <a:p>
            <a:r>
              <a:rPr lang="en-US" dirty="0"/>
              <a:t>May 11-12, 2016</a:t>
            </a:r>
          </a:p>
        </p:txBody>
      </p:sp>
    </p:spTree>
    <p:extLst>
      <p:ext uri="{BB962C8B-B14F-4D97-AF65-F5344CB8AC3E}">
        <p14:creationId xmlns:p14="http://schemas.microsoft.com/office/powerpoint/2010/main" val="219763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Disclaimer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These comments, conclusions are mine alone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They do not reflect Arizona State University leadership, either then or now</a:t>
            </a:r>
          </a:p>
        </p:txBody>
      </p:sp>
    </p:spTree>
    <p:extLst>
      <p:ext uri="{BB962C8B-B14F-4D97-AF65-F5344CB8AC3E}">
        <p14:creationId xmlns:p14="http://schemas.microsoft.com/office/powerpoint/2010/main" val="140874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Benchmarking </a:t>
            </a:r>
            <a:r>
              <a:rPr lang="en-US" dirty="0" err="1"/>
              <a:t>Biodesign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48918"/>
            <a:ext cx="8946541" cy="4811843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Biodesign</a:t>
            </a:r>
            <a:r>
              <a:rPr lang="en-US" dirty="0"/>
              <a:t> Institute at Arizona State University</a:t>
            </a:r>
          </a:p>
          <a:p>
            <a:pPr lvl="2"/>
            <a:r>
              <a:rPr lang="en-US" dirty="0"/>
              <a:t>A new laboratory research facility</a:t>
            </a:r>
          </a:p>
          <a:p>
            <a:pPr lvl="2"/>
            <a:r>
              <a:rPr lang="en-US" dirty="0"/>
              <a:t>2006 Laboratory Building of the Year</a:t>
            </a:r>
          </a:p>
          <a:p>
            <a:r>
              <a:rPr lang="en-US" dirty="0"/>
              <a:t>Focus: Facilities Management</a:t>
            </a:r>
          </a:p>
          <a:p>
            <a:pPr lvl="2"/>
            <a:r>
              <a:rPr lang="en-US" dirty="0"/>
              <a:t>Maintenance – building and relationship to University services</a:t>
            </a:r>
          </a:p>
          <a:p>
            <a:pPr lvl="2"/>
            <a:r>
              <a:rPr lang="en-US" dirty="0"/>
              <a:t>Utility costs, environmental footprint</a:t>
            </a:r>
          </a:p>
          <a:p>
            <a:pPr lvl="2"/>
            <a:r>
              <a:rPr lang="en-US" dirty="0"/>
              <a:t>Research productivity related to space</a:t>
            </a:r>
          </a:p>
          <a:p>
            <a:r>
              <a:rPr lang="en-US" dirty="0"/>
              <a:t>Exiting the “start-up” phase</a:t>
            </a:r>
          </a:p>
          <a:p>
            <a:pPr lvl="2"/>
            <a:r>
              <a:rPr lang="en-US" dirty="0"/>
              <a:t>Costs, long-term considerations becoming important</a:t>
            </a:r>
          </a:p>
          <a:p>
            <a:r>
              <a:rPr lang="en-US" dirty="0"/>
              <a:t>Invited 4-5 like organizations to visit</a:t>
            </a:r>
          </a:p>
          <a:p>
            <a:pPr lvl="2"/>
            <a:r>
              <a:rPr lang="en-US" dirty="0"/>
              <a:t>Held onsite discussions</a:t>
            </a:r>
          </a:p>
        </p:txBody>
      </p:sp>
    </p:spTree>
    <p:extLst>
      <p:ext uri="{BB962C8B-B14F-4D97-AF65-F5344CB8AC3E}">
        <p14:creationId xmlns:p14="http://schemas.microsoft.com/office/powerpoint/2010/main" val="1422796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76279"/>
          </a:xfrm>
        </p:spPr>
        <p:txBody>
          <a:bodyPr/>
          <a:lstStyle/>
          <a:p>
            <a:r>
              <a:rPr lang="en-US" dirty="0"/>
              <a:t>Conclusions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48918"/>
            <a:ext cx="8946541" cy="4811843"/>
          </a:xfrm>
        </p:spPr>
        <p:txBody>
          <a:bodyPr>
            <a:normAutofit/>
          </a:bodyPr>
          <a:lstStyle/>
          <a:p>
            <a:r>
              <a:rPr lang="en-US" dirty="0"/>
              <a:t>Benchmarking: when you know you’re “pretty good”</a:t>
            </a:r>
          </a:p>
          <a:p>
            <a:pPr lvl="2"/>
            <a:r>
              <a:rPr lang="en-US" dirty="0"/>
              <a:t>Consulting – when in trouble</a:t>
            </a:r>
          </a:p>
          <a:p>
            <a:pPr lvl="2"/>
            <a:r>
              <a:rPr lang="en-US" dirty="0"/>
              <a:t>Review panel – when justification is required</a:t>
            </a:r>
          </a:p>
          <a:p>
            <a:r>
              <a:rPr lang="en-US" dirty="0"/>
              <a:t>Value is both expected and unexpected</a:t>
            </a:r>
          </a:p>
          <a:p>
            <a:pPr lvl="2"/>
            <a:r>
              <a:rPr lang="en-US" dirty="0"/>
              <a:t>Learn better practices, new ideas</a:t>
            </a:r>
          </a:p>
          <a:p>
            <a:pPr lvl="2"/>
            <a:r>
              <a:rPr lang="en-US" dirty="0"/>
              <a:t>Enhanced reputation</a:t>
            </a:r>
          </a:p>
          <a:p>
            <a:r>
              <a:rPr lang="en-US" dirty="0"/>
              <a:t>Sample size is (necessarily small)</a:t>
            </a:r>
          </a:p>
          <a:p>
            <a:pPr lvl="2"/>
            <a:r>
              <a:rPr lang="en-US" dirty="0"/>
              <a:t>Outliers are probably the most valuable; looking for a direction</a:t>
            </a:r>
          </a:p>
          <a:p>
            <a:r>
              <a:rPr lang="en-US" dirty="0"/>
              <a:t>What is a good result?</a:t>
            </a:r>
          </a:p>
          <a:p>
            <a:pPr lvl="2"/>
            <a:r>
              <a:rPr lang="en-US" dirty="0"/>
              <a:t>Honestly accomplished and helpful</a:t>
            </a:r>
          </a:p>
          <a:p>
            <a:r>
              <a:rPr lang="en-US" dirty="0"/>
              <a:t>It is still tough to remove entrenched beliefs</a:t>
            </a:r>
          </a:p>
        </p:txBody>
      </p:sp>
    </p:spTree>
    <p:extLst>
      <p:ext uri="{BB962C8B-B14F-4D97-AF65-F5344CB8AC3E}">
        <p14:creationId xmlns:p14="http://schemas.microsoft.com/office/powerpoint/2010/main" val="294405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76279"/>
          </a:xfrm>
        </p:spPr>
        <p:txBody>
          <a:bodyPr/>
          <a:lstStyle/>
          <a:p>
            <a:r>
              <a:rPr lang="en-US" dirty="0"/>
              <a:t>Tips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48918"/>
            <a:ext cx="8946541" cy="4811843"/>
          </a:xfrm>
        </p:spPr>
        <p:txBody>
          <a:bodyPr>
            <a:normAutofit/>
          </a:bodyPr>
          <a:lstStyle/>
          <a:p>
            <a:r>
              <a:rPr lang="en-US" dirty="0"/>
              <a:t>Recruit someone already invested to help identify participants</a:t>
            </a:r>
          </a:p>
          <a:p>
            <a:r>
              <a:rPr lang="en-US" dirty="0"/>
              <a:t>Present results with credible metrics that stakeholders relate to</a:t>
            </a:r>
          </a:p>
          <a:p>
            <a:pPr lvl="2"/>
            <a:r>
              <a:rPr lang="en-US" dirty="0"/>
              <a:t>Linear-foot-of-bench</a:t>
            </a:r>
          </a:p>
          <a:p>
            <a:r>
              <a:rPr lang="en-US" dirty="0"/>
              <a:t>Have leader of affected organization be the champion</a:t>
            </a:r>
          </a:p>
          <a:p>
            <a:pPr lvl="2"/>
            <a:r>
              <a:rPr lang="en-US" dirty="0"/>
              <a:t>Otherwise it isn’t benchmarking</a:t>
            </a:r>
          </a:p>
          <a:p>
            <a:pPr lvl="2"/>
            <a:r>
              <a:rPr lang="en-US" dirty="0"/>
              <a:t>Her/his full participation is required</a:t>
            </a:r>
          </a:p>
          <a:p>
            <a:r>
              <a:rPr lang="en-US" dirty="0"/>
              <a:t>Keep it focused   AND   be prepared for the unexpected</a:t>
            </a:r>
          </a:p>
          <a:p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92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Biodesign</a:t>
            </a:r>
            <a:r>
              <a:rPr lang="en-US" dirty="0"/>
              <a:t> Result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Confidence reformulate maintenance agreement with University</a:t>
            </a:r>
          </a:p>
          <a:p>
            <a:r>
              <a:rPr lang="en-US" dirty="0"/>
              <a:t>Changed the discussion on research productivity (by space)</a:t>
            </a:r>
          </a:p>
          <a:p>
            <a:endParaRPr lang="en-US" dirty="0"/>
          </a:p>
          <a:p>
            <a:r>
              <a:rPr lang="en-US" dirty="0"/>
              <a:t>Confirmation that the space-faculty interface as a dangerous place</a:t>
            </a:r>
          </a:p>
          <a:p>
            <a:endParaRPr lang="en-US" dirty="0"/>
          </a:p>
          <a:p>
            <a:r>
              <a:rPr lang="en-US" dirty="0"/>
              <a:t>Expanding network among similar institutions</a:t>
            </a:r>
          </a:p>
          <a:p>
            <a:r>
              <a:rPr lang="en-US" dirty="0"/>
              <a:t>Reputation of </a:t>
            </a:r>
            <a:r>
              <a:rPr lang="en-US" dirty="0" err="1"/>
              <a:t>Biodesign</a:t>
            </a:r>
            <a:r>
              <a:rPr lang="en-US" dirty="0"/>
              <a:t> and Facilities Manager improved</a:t>
            </a:r>
          </a:p>
          <a:p>
            <a:pPr lvl="2"/>
            <a:r>
              <a:rPr lang="en-US" dirty="0"/>
              <a:t>Externally within research facilities community</a:t>
            </a:r>
          </a:p>
          <a:p>
            <a:pPr lvl="2"/>
            <a:r>
              <a:rPr lang="en-US" dirty="0"/>
              <a:t>With </a:t>
            </a:r>
            <a:r>
              <a:rPr lang="en-US" dirty="0" err="1"/>
              <a:t>Biodesign</a:t>
            </a:r>
            <a:r>
              <a:rPr lang="en-US" dirty="0"/>
              <a:t> faculty</a:t>
            </a:r>
          </a:p>
        </p:txBody>
      </p:sp>
    </p:spTree>
    <p:extLst>
      <p:ext uri="{BB962C8B-B14F-4D97-AF65-F5344CB8AC3E}">
        <p14:creationId xmlns:p14="http://schemas.microsoft.com/office/powerpoint/2010/main" val="4170844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you.     </a:t>
            </a:r>
            <a:r>
              <a:rPr lang="en-US"/>
              <a:t>Comments?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573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252</TotalTime>
  <Words>268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Adventures in Benchmarking</vt:lpstr>
      <vt:lpstr>Disclaimer</vt:lpstr>
      <vt:lpstr>Benchmarking Biodesign </vt:lpstr>
      <vt:lpstr>Conclusions </vt:lpstr>
      <vt:lpstr>Tips </vt:lpstr>
      <vt:lpstr>Biodesign Result</vt:lpstr>
      <vt:lpstr>Thank you.     Comments?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Adventures in Benchmarking</dc:title>
  <dc:creator>Lee Cheatham</dc:creator>
  <cp:lastModifiedBy>Rich, Jeffrey S.</cp:lastModifiedBy>
  <cp:revision>4</cp:revision>
  <dcterms:created xsi:type="dcterms:W3CDTF">2016-05-11T16:21:14Z</dcterms:created>
  <dcterms:modified xsi:type="dcterms:W3CDTF">2016-05-11T22:10:53Z</dcterms:modified>
</cp:coreProperties>
</file>